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20"/>
  </p:notesMasterIdLst>
  <p:handoutMasterIdLst>
    <p:handoutMasterId r:id="rId21"/>
  </p:handoutMasterIdLst>
  <p:sldIdLst>
    <p:sldId id="332" r:id="rId7"/>
    <p:sldId id="335" r:id="rId8"/>
    <p:sldId id="342" r:id="rId9"/>
    <p:sldId id="341" r:id="rId10"/>
    <p:sldId id="347" r:id="rId11"/>
    <p:sldId id="345" r:id="rId12"/>
    <p:sldId id="346" r:id="rId13"/>
    <p:sldId id="344" r:id="rId14"/>
    <p:sldId id="350" r:id="rId15"/>
    <p:sldId id="349" r:id="rId16"/>
    <p:sldId id="351" r:id="rId17"/>
    <p:sldId id="348" r:id="rId18"/>
    <p:sldId id="333" r:id="rId1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833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with the Learners what Iteration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861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with the Learners what Iteration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061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with the Learners what Iteration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278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with the Learners what Iteration is</a:t>
            </a:r>
          </a:p>
          <a:p>
            <a:r>
              <a:rPr lang="en-GB" dirty="0"/>
              <a:t>1 – while loop, while the bucket is empty fill it up</a:t>
            </a:r>
          </a:p>
          <a:p>
            <a:r>
              <a:rPr lang="en-GB" dirty="0"/>
              <a:t>2 – for loop, for student in class write a report</a:t>
            </a:r>
          </a:p>
          <a:p>
            <a:r>
              <a:rPr lang="en-GB" dirty="0"/>
              <a:t>3 – while loop, while there are still pages left to read, read them</a:t>
            </a:r>
          </a:p>
          <a:p>
            <a:r>
              <a:rPr lang="en-GB" dirty="0"/>
              <a:t>4 - for loop, for each of the pages read the</a:t>
            </a:r>
          </a:p>
          <a:p>
            <a:r>
              <a:rPr lang="en-GB" dirty="0"/>
              <a:t>5 – for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4617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Discuss with the Learners what Iteration is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679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green_tea_kabuse-cha.jp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vilabs.com/2013/04/multi-color-leds-beginner-level-guide.html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nc-nd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Kitronix</a:t>
            </a:r>
            <a:r>
              <a:rPr lang="en-GB" b="1"/>
              <a:t> Halo </a:t>
            </a:r>
            <a:r>
              <a:rPr lang="en-GB" b="1" dirty="0"/>
              <a:t>and Iteration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D3CB2-6F7B-44B6-AC29-4024519B64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Lesson 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841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3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–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438537" cy="4595203"/>
          </a:xfrm>
        </p:spPr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Consider making a drink of tea in a cup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You fill the cup up until it is full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Or, you fill the cup up while it is empty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This is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b="1" dirty="0"/>
              <a:t> </a:t>
            </a:r>
            <a:r>
              <a:rPr lang="en-GB" dirty="0"/>
              <a:t>loop: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2400" b="1" dirty="0"/>
              <a:t> </a:t>
            </a:r>
            <a:r>
              <a:rPr lang="en-GB" sz="2400" dirty="0"/>
              <a:t>the cup is not full, keep pouring the water in</a:t>
            </a:r>
            <a:endParaRPr lang="en-GB" sz="2400" b="1" dirty="0"/>
          </a:p>
          <a:p>
            <a:pPr lvl="0">
              <a:spcBef>
                <a:spcPts val="1200"/>
              </a:spcBef>
            </a:pPr>
            <a:r>
              <a:rPr lang="en-GB" dirty="0"/>
              <a:t>The action of pouring in the water continues until a condition is met. 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The ‘condition’ in this example is that the cup is full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When the first set of instructions is executed again, it is called iteration.</a:t>
            </a:r>
          </a:p>
        </p:txBody>
      </p:sp>
      <p:pic>
        <p:nvPicPr>
          <p:cNvPr id="8" name="Picture 7" descr="A bowl of food on a plate&#10;&#10;Description automatically generated">
            <a:extLst>
              <a:ext uri="{FF2B5EF4-FFF2-40B4-BE49-F238E27FC236}">
                <a16:creationId xmlns:a16="http://schemas.microsoft.com/office/drawing/2014/main" id="{10815103-CC48-41DF-AEF4-53E460557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30552" y="817685"/>
            <a:ext cx="3669323" cy="2751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58B563-3CED-4900-9B6E-F8BB3177E03C}"/>
              </a:ext>
            </a:extLst>
          </p:cNvPr>
          <p:cNvSpPr txBox="1"/>
          <p:nvPr/>
        </p:nvSpPr>
        <p:spPr>
          <a:xfrm>
            <a:off x="10861676" y="3652599"/>
            <a:ext cx="8382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>
                <a:hlinkClick r:id="rId4" tooltip="http://commons.wikimedia.org/wiki/file:green_tea_kabuse-cha.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66874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9874006" cy="4595203"/>
          </a:xfrm>
        </p:spPr>
        <p:txBody>
          <a:bodyPr/>
          <a:lstStyle/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Filling up a bucket until it is full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A teacher writing student reports for their class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Reading a book 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Reading the first 10 pages of a book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Send a message to your friends inviting them to the cinema </a:t>
            </a:r>
          </a:p>
        </p:txBody>
      </p:sp>
    </p:spTree>
    <p:extLst>
      <p:ext uri="{BB962C8B-B14F-4D97-AF65-F5344CB8AC3E}">
        <p14:creationId xmlns:p14="http://schemas.microsoft.com/office/powerpoint/2010/main" val="1799420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09965"/>
            <a:ext cx="111808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Consider setting the first LED to blue and turning it ON</a:t>
            </a:r>
          </a:p>
          <a:p>
            <a:pPr>
              <a:spcBef>
                <a:spcPts val="1200"/>
              </a:spcBef>
            </a:pPr>
            <a:r>
              <a:rPr lang="en-GB" dirty="0"/>
              <a:t>With iteration the program stores the number of LEDs in a variable, </a:t>
            </a:r>
            <a:r>
              <a:rPr lang="en-GB" i="1" dirty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GB" dirty="0"/>
              <a:t>.</a:t>
            </a:r>
          </a:p>
          <a:p>
            <a:pPr>
              <a:spcBef>
                <a:spcPts val="1200"/>
              </a:spcBef>
            </a:pPr>
            <a:r>
              <a:rPr lang="en-GB" dirty="0"/>
              <a:t>When the program runs it uses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dirty="0"/>
              <a:t> loop to apply the line of code to each of the 24 LEDs</a:t>
            </a:r>
          </a:p>
          <a:p>
            <a:pPr>
              <a:spcBef>
                <a:spcPts val="1200"/>
              </a:spcBef>
            </a:pPr>
            <a:r>
              <a:rPr lang="en-GB" dirty="0"/>
              <a:t>The iteration stops when the code has been applied to the last LED.</a:t>
            </a:r>
          </a:p>
          <a:p>
            <a:pPr>
              <a:spcBef>
                <a:spcPts val="1200"/>
              </a:spcBef>
            </a:pPr>
            <a:r>
              <a:rPr lang="en-GB" dirty="0"/>
              <a:t>An advantage of this method is that if there would 60 LEDs, we simple change the number to 60 on line one.</a:t>
            </a:r>
          </a:p>
          <a:p>
            <a:pPr lvl="0"/>
            <a:endParaRPr lang="en-GB" sz="2000" dirty="0"/>
          </a:p>
          <a:p>
            <a:pPr marL="0" lv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np = neopixel.NeoPixel(pin0, 24)</a:t>
            </a:r>
          </a:p>
          <a:p>
            <a:pPr marL="0" lv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lv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pixel_id in range(0, len(np)):</a:t>
            </a:r>
          </a:p>
        </p:txBody>
      </p:sp>
    </p:spTree>
    <p:extLst>
      <p:ext uri="{BB962C8B-B14F-4D97-AF65-F5344CB8AC3E}">
        <p14:creationId xmlns:p14="http://schemas.microsoft.com/office/powerpoint/2010/main" val="592182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56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Be aware of </a:t>
            </a:r>
            <a:r>
              <a:rPr lang="en-GB" b="1" dirty="0">
                <a:solidFill>
                  <a:srgbClr val="002B49"/>
                </a:solidFill>
              </a:rPr>
              <a:t>addressable LEDs</a:t>
            </a:r>
            <a:endParaRPr lang="en-GB" dirty="0"/>
          </a:p>
          <a:p>
            <a:pPr lvl="0">
              <a:spcBef>
                <a:spcPts val="1200"/>
              </a:spcBef>
            </a:pPr>
            <a:r>
              <a:rPr lang="en-GB" dirty="0"/>
              <a:t>Use </a:t>
            </a:r>
            <a:r>
              <a:rPr lang="en-GB" b="1" dirty="0">
                <a:solidFill>
                  <a:srgbClr val="002B49"/>
                </a:solidFill>
              </a:rPr>
              <a:t>iteration</a:t>
            </a:r>
          </a:p>
          <a:p>
            <a:pPr>
              <a:spcBef>
                <a:spcPts val="1200"/>
              </a:spcBef>
            </a:pPr>
            <a:r>
              <a:rPr lang="en-GB" dirty="0"/>
              <a:t>Program the </a:t>
            </a:r>
            <a:r>
              <a:rPr lang="en-GB" dirty="0" err="1"/>
              <a:t>Kitronix</a:t>
            </a:r>
            <a:r>
              <a:rPr lang="en-GB" dirty="0"/>
              <a:t> Halo</a:t>
            </a:r>
          </a:p>
        </p:txBody>
      </p:sp>
    </p:spTree>
    <p:extLst>
      <p:ext uri="{BB962C8B-B14F-4D97-AF65-F5344CB8AC3E}">
        <p14:creationId xmlns:p14="http://schemas.microsoft.com/office/powerpoint/2010/main" val="45740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Kitronix</a:t>
            </a:r>
            <a:r>
              <a:rPr lang="en-GB" dirty="0"/>
              <a:t> Halo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E34B2B-2BAE-4749-9C07-3D189C5B3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9747" y="1287624"/>
            <a:ext cx="6233141" cy="4544009"/>
          </a:xfrm>
        </p:spPr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The Halo consists of 24 </a:t>
            </a:r>
            <a:r>
              <a:rPr lang="en-GB" b="1" dirty="0">
                <a:solidFill>
                  <a:srgbClr val="002B49"/>
                </a:solidFill>
              </a:rPr>
              <a:t>addressable LEDs</a:t>
            </a:r>
            <a:r>
              <a:rPr lang="en-GB" dirty="0"/>
              <a:t>, this means that each one can be individual programmed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Each LED can be turned ON or OFF and the colour can be set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The micro:bit uses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neopixel</a:t>
            </a:r>
            <a:r>
              <a:rPr lang="en-GB" dirty="0"/>
              <a:t> module to control the LEDs – up to 256 of them!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The Halo requires an external power supply with common ground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Picture 3" descr="zip halo for the bbc microbit makecode desktop">
            <a:extLst>
              <a:ext uri="{FF2B5EF4-FFF2-40B4-BE49-F238E27FC236}">
                <a16:creationId xmlns:a16="http://schemas.microsoft.com/office/drawing/2014/main" id="{D23C762C-F4B6-4E05-83B6-2425B1F7B0F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6" t="5321" r="26601" b="24951"/>
          <a:stretch/>
        </p:blipFill>
        <p:spPr bwMode="auto">
          <a:xfrm>
            <a:off x="569167" y="1379550"/>
            <a:ext cx="4572000" cy="4304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63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Multi-coloured LEDs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063ED6-9379-41F2-868D-7D2CB9472EF3}"/>
              </a:ext>
            </a:extLst>
          </p:cNvPr>
          <p:cNvSpPr txBox="1">
            <a:spLocks/>
          </p:cNvSpPr>
          <p:nvPr/>
        </p:nvSpPr>
        <p:spPr>
          <a:xfrm>
            <a:off x="4278083" y="1070376"/>
            <a:ext cx="6935348" cy="45440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Lato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dirty="0"/>
              <a:t>Each LED is a combination of three LEDs</a:t>
            </a:r>
          </a:p>
          <a:p>
            <a:pPr>
              <a:spcBef>
                <a:spcPts val="1200"/>
              </a:spcBef>
            </a:pPr>
            <a:r>
              <a:rPr lang="en-GB" dirty="0"/>
              <a:t>By turning them ON or OFF you can create the colours: red, green and blue</a:t>
            </a:r>
          </a:p>
          <a:p>
            <a:pPr>
              <a:spcBef>
                <a:spcPts val="1200"/>
              </a:spcBef>
            </a:pPr>
            <a:r>
              <a:rPr lang="en-GB" dirty="0"/>
              <a:t>To create other colours a techniques called pulse width modulation, or PWM is used</a:t>
            </a:r>
          </a:p>
          <a:p>
            <a:pPr>
              <a:spcBef>
                <a:spcPts val="1200"/>
              </a:spcBef>
            </a:pPr>
            <a:r>
              <a:rPr lang="en-GB" dirty="0"/>
              <a:t>PWM is a technique for converting analogue signals in to digital, basically ON and OFF</a:t>
            </a:r>
          </a:p>
          <a:p>
            <a:pPr>
              <a:spcBef>
                <a:spcPts val="1200"/>
              </a:spcBef>
            </a:pPr>
            <a:r>
              <a:rPr lang="en-GB" dirty="0"/>
              <a:t>This alters the brightness of the 3 parts of the LED</a:t>
            </a:r>
          </a:p>
          <a:p>
            <a:pPr>
              <a:spcBef>
                <a:spcPts val="1200"/>
              </a:spcBef>
            </a:pPr>
            <a:r>
              <a:rPr lang="en-GB" dirty="0"/>
              <a:t>It is our eyes and our mind then combine these as a particular colour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BF073F-4497-4FD6-8233-4FBA5113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8" y="1077058"/>
            <a:ext cx="3193029" cy="49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9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 Green and Blue (RGB values)</a:t>
            </a:r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id="{1A2CA6D7-448A-4BE1-9DAC-16F762986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2125" y="2057400"/>
            <a:ext cx="3414263" cy="26063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FF249-D15D-4040-8BEF-3553AA3FFEF9}"/>
              </a:ext>
            </a:extLst>
          </p:cNvPr>
          <p:cNvSpPr txBox="1"/>
          <p:nvPr/>
        </p:nvSpPr>
        <p:spPr>
          <a:xfrm>
            <a:off x="492125" y="4758380"/>
            <a:ext cx="318385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3" tooltip="https://www.divilabs.com/2013/04/multi-color-leds-beginner-level-guide.html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nc-nd/3.0/"/>
              </a:rPr>
              <a:t>CC BY-NC-ND</a:t>
            </a:r>
            <a:endParaRPr lang="en-GB" sz="9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063ED6-9379-41F2-868D-7D2CB9472EF3}"/>
              </a:ext>
            </a:extLst>
          </p:cNvPr>
          <p:cNvSpPr txBox="1">
            <a:spLocks/>
          </p:cNvSpPr>
          <p:nvPr/>
        </p:nvSpPr>
        <p:spPr>
          <a:xfrm>
            <a:off x="4650659" y="1287624"/>
            <a:ext cx="7022230" cy="45440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Lato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dirty="0"/>
              <a:t>Each LED has three colours: red, green and blue</a:t>
            </a:r>
          </a:p>
          <a:p>
            <a:pPr>
              <a:spcBef>
                <a:spcPts val="1200"/>
              </a:spcBef>
            </a:pPr>
            <a:r>
              <a:rPr lang="en-GB" dirty="0"/>
              <a:t>Each colour can be represented by values 0 and 255, where 0 is OFF and 255 is the maximum amount of colour</a:t>
            </a:r>
          </a:p>
          <a:p>
            <a:pPr>
              <a:spcBef>
                <a:spcPts val="1200"/>
              </a:spcBef>
            </a:pPr>
            <a:r>
              <a:rPr lang="en-GB" dirty="0"/>
              <a:t>The code requires values for all three colours even if they are not used</a:t>
            </a:r>
          </a:p>
          <a:p>
            <a:pPr>
              <a:spcBef>
                <a:spcPts val="1200"/>
              </a:spcBef>
            </a:pPr>
            <a:r>
              <a:rPr lang="en-GB" dirty="0"/>
              <a:t>For example: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The colour red has an </a:t>
            </a:r>
            <a:r>
              <a:rPr lang="en-GB" sz="2400" b="1" dirty="0">
                <a:solidFill>
                  <a:srgbClr val="002B49"/>
                </a:solidFill>
              </a:rPr>
              <a:t>RGB value </a:t>
            </a:r>
            <a:r>
              <a:rPr lang="en-GB" sz="2400" dirty="0"/>
              <a:t>(255, 0, 0)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The colour white has an RGB value (255, 255, 255)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3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 Green and Blue (RGB values)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063ED6-9379-41F2-868D-7D2CB9472EF3}"/>
              </a:ext>
            </a:extLst>
          </p:cNvPr>
          <p:cNvSpPr txBox="1">
            <a:spLocks/>
          </p:cNvSpPr>
          <p:nvPr/>
        </p:nvSpPr>
        <p:spPr>
          <a:xfrm>
            <a:off x="5439747" y="1287624"/>
            <a:ext cx="6233141" cy="45440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Lato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dirty="0"/>
              <a:t>Using these values (0 to 255) means you can create 256 x 256 x 256 combinations or colours</a:t>
            </a:r>
          </a:p>
          <a:p>
            <a:pPr>
              <a:spcBef>
                <a:spcPts val="1200"/>
              </a:spcBef>
            </a:pPr>
            <a:r>
              <a:rPr lang="en-GB" dirty="0"/>
              <a:t>That is 16,777,216 colours (16.7 million)</a:t>
            </a:r>
          </a:p>
          <a:p>
            <a:pPr>
              <a:spcBef>
                <a:spcPts val="1200"/>
              </a:spcBef>
            </a:pPr>
            <a:r>
              <a:rPr lang="en-GB" dirty="0"/>
              <a:t>If the Halo displayed every single colour for one second it would take just over 194 days!</a:t>
            </a:r>
          </a:p>
          <a:p>
            <a:pPr>
              <a:spcBef>
                <a:spcPts val="1200"/>
              </a:spcBef>
            </a:pPr>
            <a:r>
              <a:rPr lang="en-GB" dirty="0"/>
              <a:t>There are many RGB websites that list the common values for different colours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D3162A-FBAF-49EC-842B-1CB592545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39" t="35000" r="41213" b="34359"/>
          <a:stretch/>
        </p:blipFill>
        <p:spPr>
          <a:xfrm>
            <a:off x="519112" y="1287624"/>
            <a:ext cx="4008926" cy="43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1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CC605-44BA-439D-94F3-6E99DF90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39" y="1237785"/>
            <a:ext cx="11259754" cy="459384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import neopixel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num_of_pix = 24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np = neopixel.NeoPixel(pin0, num_of_pix)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np[0] = (255, 0, 0)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np.show()</a:t>
            </a:r>
          </a:p>
          <a:p>
            <a:endParaRPr lang="en-GB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063ED6-9379-41F2-868D-7D2CB9472EF3}"/>
              </a:ext>
            </a:extLst>
          </p:cNvPr>
          <p:cNvSpPr txBox="1">
            <a:spLocks/>
          </p:cNvSpPr>
          <p:nvPr/>
        </p:nvSpPr>
        <p:spPr>
          <a:xfrm>
            <a:off x="5439747" y="1287624"/>
            <a:ext cx="6233141" cy="45440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Lato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Lato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793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59128"/>
            <a:ext cx="11180867" cy="4595203"/>
          </a:xfrm>
        </p:spPr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The previous program uses a single line of code to control each LED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24 LEDs would require at least 24 lines or more of code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This results in redundant code and the program being slow or clunky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A better approach is to use </a:t>
            </a:r>
            <a:r>
              <a:rPr lang="en-GB" b="1" dirty="0">
                <a:solidFill>
                  <a:srgbClr val="002B49"/>
                </a:solidFill>
              </a:rPr>
              <a:t>iteration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This is a process where instructions are repeated in a sequence a specified number of times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There are two types of loops in Python,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dirty="0"/>
              <a:t> loops 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dirty="0"/>
              <a:t> loops: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Use a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400" dirty="0"/>
              <a:t> loop if you want to repeat something a certain number of times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Use a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2400" dirty="0"/>
              <a:t> loop</a:t>
            </a:r>
            <a:r>
              <a:rPr lang="en-GB" sz="2400" b="1" dirty="0"/>
              <a:t> </a:t>
            </a:r>
            <a:r>
              <a:rPr lang="en-GB" sz="2400" dirty="0"/>
              <a:t>to repeat until something happens, usually a condition is met</a:t>
            </a:r>
          </a:p>
        </p:txBody>
      </p:sp>
    </p:spTree>
    <p:extLst>
      <p:ext uri="{BB962C8B-B14F-4D97-AF65-F5344CB8AC3E}">
        <p14:creationId xmlns:p14="http://schemas.microsoft.com/office/powerpoint/2010/main" val="410254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Iteration –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Consider giving every student in your class a bar of chocolate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How do you know when to stop handing out the chocolate?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You stop when every student has a chocolate bar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This is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dirty="0"/>
              <a:t> loop: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400" dirty="0"/>
              <a:t> every student in the class, give them a chocolate bar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049709960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889</Words>
  <Application>Microsoft Office PowerPoint</Application>
  <PresentationFormat>Widescreen</PresentationFormat>
  <Paragraphs>99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Lato</vt:lpstr>
      <vt:lpstr>Wingdings</vt:lpstr>
      <vt:lpstr>1_Arm_PPT_Public</vt:lpstr>
      <vt:lpstr>Kitronix Halo and Iteration</vt:lpstr>
      <vt:lpstr>What The Lesson Will Cover</vt:lpstr>
      <vt:lpstr>Kitronix Halo</vt:lpstr>
      <vt:lpstr>Multi-coloured LEDs</vt:lpstr>
      <vt:lpstr>Red Green and Blue (RGB values)</vt:lpstr>
      <vt:lpstr>Red Green and Blue (RGB values)</vt:lpstr>
      <vt:lpstr>Starter code</vt:lpstr>
      <vt:lpstr>Iteration</vt:lpstr>
      <vt:lpstr>Iteration – For</vt:lpstr>
      <vt:lpstr>Iteration – While</vt:lpstr>
      <vt:lpstr>Iteration – Examples</vt:lpstr>
      <vt:lpstr>Iteration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2021-04-13T13:04:18Z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